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1"/>
  </p:notesMasterIdLst>
  <p:sldIdLst>
    <p:sldId id="277" r:id="rId2"/>
    <p:sldId id="285" r:id="rId3"/>
    <p:sldId id="256" r:id="rId4"/>
    <p:sldId id="257" r:id="rId5"/>
    <p:sldId id="258" r:id="rId6"/>
    <p:sldId id="274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79" r:id="rId24"/>
    <p:sldId id="280" r:id="rId25"/>
    <p:sldId id="281" r:id="rId26"/>
    <p:sldId id="282" r:id="rId27"/>
    <p:sldId id="283" r:id="rId28"/>
    <p:sldId id="284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6" autoAdjust="0"/>
    <p:restoredTop sz="94660"/>
  </p:normalViewPr>
  <p:slideViewPr>
    <p:cSldViewPr>
      <p:cViewPr>
        <p:scale>
          <a:sx n="80" d="100"/>
          <a:sy n="80" d="100"/>
        </p:scale>
        <p:origin x="-87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3333D-9993-4B2A-A543-164863DCEB0E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A713A-EF3C-4E57-81D6-E55756382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506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 b="0" i="0" u="none" strike="noStrike" cap="none" baseline="0"/>
          </a:p>
        </p:txBody>
      </p:sp>
      <p:sp>
        <p:nvSpPr>
          <p:cNvPr id="337" name="Shape 33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ru" sz="1000">
                <a:solidFill>
                  <a:srgbClr val="222222"/>
                </a:solidFill>
              </a:rPr>
              <a:t>не требует обновлять маршрут если он записан в таблицу первый раз провел опрос потом пользуешься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DSR не требует периодическую передачу сообщений маршрутизатора или пакетов состояния ссылки, уменьшения накладных расходов на DSR. Кроме того, DSR был разработан, чтобы вычислить правильные маршруты в присутствии однонаправленных соединений.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90496254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CC48F4-D79B-48ED-9BB1-F7D001632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529347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CC48F4-D79B-48ED-9BB1-F7D001632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958518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7DD82F-11D6-49EB-9F0A-E82F9105A55F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48F4-D79B-48ED-9BB1-F7D0016329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CC48F4-D79B-48ED-9BB1-F7D001632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073043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CC48F4-D79B-48ED-9BB1-F7D001632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384940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CC48F4-D79B-48ED-9BB1-F7D001632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242134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CC48F4-D79B-48ED-9BB1-F7D001632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866265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CC48F4-D79B-48ED-9BB1-F7D001632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562086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CC48F4-D79B-48ED-9BB1-F7D001632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349672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CC48F4-D79B-48ED-9BB1-F7D001632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999891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CC48F4-D79B-48ED-9BB1-F7D001632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642123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8CC48F4-D79B-48ED-9BB1-F7D0016329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>
    <p:dissolv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9pPr>
    </p:titleStyle>
    <p:bodyStyle>
      <a:lvl1pPr marL="179388" indent="-179388" algn="l" rtl="0" eaLnBrk="1" fontAlgn="base" hangingPunct="1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eaLnBrk="1" fontAlgn="base" hangingPunct="1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–"/>
        <a:defRPr sz="2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eaLnBrk="1" fontAlgn="base" hangingPunct="1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dnlab.ru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99187" y="908720"/>
            <a:ext cx="9036496" cy="18097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ru" sz="4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Протоколы маршрутизации 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Calibri"/>
              </a:rPr>
              <a:t>с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Calibri"/>
              </a:rPr>
              <a:t>амоорганизующи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Calibri"/>
              </a:rPr>
              <a:t>х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Calibri"/>
              </a:rPr>
              <a:t>ся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Calibri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Calibri"/>
              </a:rPr>
              <a:t>сет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Calibri"/>
              </a:rPr>
              <a:t>ей</a:t>
            </a:r>
            <a:endParaRPr lang="ru" sz="4400" b="1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</a:pPr>
            <a:endParaRPr lang="ru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Shape 23"/>
          <p:cNvSpPr txBox="1">
            <a:spLocks/>
          </p:cNvSpPr>
          <p:nvPr/>
        </p:nvSpPr>
        <p:spPr>
          <a:xfrm>
            <a:off x="611560" y="4149080"/>
            <a:ext cx="7772400" cy="1546399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400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400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400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400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400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Мутханна Аммар</a:t>
            </a:r>
          </a:p>
          <a:p>
            <a:pPr>
              <a:spcBef>
                <a:spcPts val="0"/>
              </a:spcBef>
            </a:pPr>
            <a:endParaRPr lang="ru-RU" sz="24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к.т.н. Ассистент кафедры СС и ПД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Санкт-Петербургский государственный университет телекоммуникаций им. проф. </a:t>
            </a:r>
            <a:r>
              <a:rPr lang="ru-RU" sz="24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М.А.Бонч-Бруевича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ru-RU"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ru" sz="2400" b="1" i="0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Обмен сообщениями в протоколе AODV</a:t>
            </a:r>
          </a:p>
        </p:txBody>
      </p:sp>
      <p:grpSp>
        <p:nvGrpSpPr>
          <p:cNvPr id="2" name="Shape 340"/>
          <p:cNvGrpSpPr/>
          <p:nvPr/>
        </p:nvGrpSpPr>
        <p:grpSpPr>
          <a:xfrm>
            <a:off x="1259559" y="1916592"/>
            <a:ext cx="5616370" cy="3479705"/>
            <a:chOff x="3419871" y="2397183"/>
            <a:chExt cx="4104334" cy="3192000"/>
          </a:xfrm>
        </p:grpSpPr>
        <p:pic>
          <p:nvPicPr>
            <p:cNvPr id="341" name="Shape 3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41305" y="2397183"/>
              <a:ext cx="3582900" cy="319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2" name="Shape 342"/>
            <p:cNvSpPr/>
            <p:nvPr/>
          </p:nvSpPr>
          <p:spPr>
            <a:xfrm>
              <a:off x="3419871" y="3501007"/>
              <a:ext cx="791999" cy="1944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ru" sz="12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Hello </a:t>
              </a:r>
            </a:p>
            <a:p>
              <a:pPr marL="0" marR="0" lvl="0" indent="0" algn="ctr" rtl="0">
                <a:spcBef>
                  <a:spcPts val="0"/>
                </a:spcBef>
                <a:buNone/>
              </a:pPr>
              <a:endParaRPr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ru" sz="12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RREQ</a:t>
              </a:r>
            </a:p>
            <a:p>
              <a:pPr marL="0" marR="0" lvl="0" indent="0" algn="ctr" rtl="0">
                <a:spcBef>
                  <a:spcPts val="0"/>
                </a:spcBef>
                <a:buNone/>
              </a:pPr>
              <a:endParaRPr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ru" sz="12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RREP</a:t>
              </a:r>
            </a:p>
            <a:p>
              <a:pPr marL="0" marR="0" lvl="0" indent="0" algn="ctr" rtl="0">
                <a:spcBef>
                  <a:spcPts val="0"/>
                </a:spcBef>
                <a:buNone/>
              </a:pPr>
              <a:endParaRPr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spcBef>
                  <a:spcPts val="0"/>
                </a:spcBef>
                <a:buNone/>
              </a:pPr>
              <a:endParaRPr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ru" sz="12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Data</a:t>
              </a:r>
            </a:p>
            <a:p>
              <a:pPr marL="0" marR="0" lvl="0" indent="0" algn="ctr" rtl="0">
                <a:spcBef>
                  <a:spcPts val="0"/>
                </a:spcBef>
                <a:buNone/>
              </a:pPr>
              <a:endParaRPr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ru" sz="12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RERR</a:t>
              </a:r>
            </a:p>
            <a:p>
              <a:pPr marL="0" marR="0" lvl="0" indent="0" algn="ctr" rtl="0">
                <a:spcBef>
                  <a:spcPts val="0"/>
                </a:spcBef>
                <a:buNone/>
              </a:pPr>
              <a:endParaRPr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AODV (1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619237"/>
            <a:ext cx="8229600" cy="4967573"/>
          </a:xfrm>
        </p:spPr>
        <p:txBody>
          <a:bodyPr/>
          <a:lstStyle/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Узел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хочет послать пакет Узлу 7</a:t>
            </a: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Предположим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что Узел 6 знает текущий маршрут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Узлу 7</a:t>
            </a: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Предположим, что в сети больше не существует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какой-либо информации о маршрутизации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(относящейся к Узлу 7)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1412776"/>
            <a:ext cx="33242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AODV (2)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Узел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посылает пакет RREQ своим соседям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source_addr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= 1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dest_addr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= 7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broadcast_id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broadcast_id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+ 1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source_sequence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_# =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source_sequence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_# + 1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dest_sequence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_# = last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dest_sequence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_# for Node 7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1556792"/>
            <a:ext cx="35433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AODV (3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Узлы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и 4 проверяют, что это новый RREQ и что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source_sequence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_#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устарел относительно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обратного маршрута к Узлу 1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Узлы 2 и 4 пересылают RREQ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Обновляют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source_sequence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_#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Узла 1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Инкрементируют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hop_cnt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пакете RREQ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1340768"/>
            <a:ext cx="36671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AODV (4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RREQ приходит на Узел 6, которому известен маршрут 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Узлу 7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Узел 6 должен проверить, чтобы последовательный номер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приемника был меньше или равен последовательному номеру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приемника, который он сохранил для Узла 7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Узлы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и 5 будут ретранслировать пакет RREQ, однако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приемники посчитают его дубликатом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800" y="1340768"/>
            <a:ext cx="37338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 о маршруте AODV (1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узел принимает пакет RREQ и у него есть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текущий маршрут к месту назначения, то он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отошлет однонаправленный пакет с ответом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маршрута (RREP) тому соседу, от которого он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принял пакет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RREQ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000504"/>
            <a:ext cx="30099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 о маршруте AODV (2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052736"/>
            <a:ext cx="8229600" cy="496757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Промежуточные узлы будут ретранслировать первый RREP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направлению к источнику, используя кэшированные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записи обратного маршрута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Остальные пакеты RREP отбрасываются до тех пор, пока…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Номер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dest_sequence_#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больше предыдущего, либо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destination_sequence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_#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такой же, но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hop_cnt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меньше (т.е., это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лучший путь)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конце концов RREP достигает источника, который может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использовать соседа, приславшего RREP, в качестве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следующего луча для пересылки информации к месту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назначения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Кэшированные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обратные маршруты будут истекать по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времени в тех узлах, которые не видят пакета RREP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AODV (5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Узел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 знает маршрут к Узлу 7 и посылает RREP 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Узлу 4</a:t>
            </a:r>
          </a:p>
          <a:p>
            <a:pPr marL="400050" lvl="1" indent="0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source_addr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= 1</a:t>
            </a:r>
          </a:p>
          <a:p>
            <a:pPr marL="400050" lvl="1" indent="0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dest_addr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= 7</a:t>
            </a:r>
          </a:p>
          <a:p>
            <a:pPr marL="400050" lvl="1" indent="0">
              <a:buNone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dest_sequence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_# = maximum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собственный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00050" lvl="1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последовательный номер,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dest_sequence_#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из RREQ)</a:t>
            </a:r>
          </a:p>
          <a:p>
            <a:pPr marL="400050" lvl="1" indent="0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hop_cnt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= 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1196752"/>
            <a:ext cx="3800475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AODV (6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Узел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проверяет, что это новый ответ 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маршруте (случай, показанный здесь) либо ответ,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содержащий наименьшее число лучей, и, если это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так, пересылает пакет RREP к Узлу 1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Инкрементируется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hop_cnt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пакете RREP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1124744"/>
            <a:ext cx="37623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AODV (7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Узел 1 теперь знает маршрут из трех лучей к Узлу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 и может сразу использовать его для посылки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пакета данных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Заметим, что первый пакет данных, будет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задержан до тех пор, пока не возвратится первый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RREP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1196752"/>
            <a:ext cx="5133975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Сетевой уровень</a:t>
            </a:r>
          </a:p>
        </p:txBody>
      </p:sp>
      <p:sp>
        <p:nvSpPr>
          <p:cNvPr id="12291" name="Прямоугольник 4"/>
          <p:cNvSpPr>
            <a:spLocks noChangeArrowheads="1"/>
          </p:cNvSpPr>
          <p:nvPr/>
        </p:nvSpPr>
        <p:spPr bwMode="auto">
          <a:xfrm>
            <a:off x="357188" y="949325"/>
            <a:ext cx="83581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Сетевой уровень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служит для образования сквозной транспортной системы между оконечными устройствами пользователя через все промежуточные сети связи — "из конца в конец".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выполняет следующие задачи: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Логическая адресация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Чтобы передать пакет, средства сетевого уровня собирают информацию о топологии сетевых соединений и используют ее для выбора наилучшего пути. Каждый пакет содержит адрес получателя.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Маршрутизация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Когда независимые сети или линии связи включены вместе, чтобы создать 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интернет-сети 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(сеть сетей) или большую сеть, то используются </a:t>
            </a: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подключающие устройства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(называемые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маршрутизаторами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 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коммутаторами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Они последовательно направляют или коммутируют пакеты к конечному пункту назначения.</a:t>
            </a:r>
          </a:p>
        </p:txBody>
      </p:sp>
      <p:sp>
        <p:nvSpPr>
          <p:cNvPr id="12292" name="Прямоугольник 5"/>
          <p:cNvSpPr>
            <a:spLocks noChangeArrowheads="1"/>
          </p:cNvSpPr>
          <p:nvPr/>
        </p:nvSpPr>
        <p:spPr bwMode="auto">
          <a:xfrm>
            <a:off x="357187" y="4497169"/>
            <a:ext cx="83581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charset="0"/>
              </a:rPr>
              <a:t>Примеры протоколов сетевого уровня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1800" i="1" dirty="0">
                <a:latin typeface="Arial" charset="0"/>
              </a:rPr>
              <a:t>IP (Internet Protocol</a:t>
            </a:r>
            <a:r>
              <a:rPr lang="en-US" altLang="ru-RU" sz="1800" i="1" dirty="0" smtClean="0">
                <a:latin typeface="Arial" charset="0"/>
              </a:rPr>
              <a:t>)</a:t>
            </a:r>
            <a:r>
              <a:rPr lang="ru-RU" altLang="ru-RU" sz="1800" i="1" dirty="0" smtClean="0">
                <a:latin typeface="Arial" charset="0"/>
              </a:rPr>
              <a:t>, </a:t>
            </a:r>
            <a:r>
              <a:rPr lang="en-US" altLang="ru-RU" sz="1800" i="1" dirty="0">
                <a:latin typeface="Arial" charset="0"/>
              </a:rPr>
              <a:t>IPsec (Internet Protocol Security</a:t>
            </a:r>
            <a:r>
              <a:rPr lang="en-US" altLang="ru-RU" sz="1800" i="1" dirty="0" smtClean="0">
                <a:latin typeface="Arial" charset="0"/>
              </a:rPr>
              <a:t>)</a:t>
            </a:r>
            <a:r>
              <a:rPr lang="ru-RU" altLang="ru-RU" sz="1800" i="1" dirty="0" smtClean="0">
                <a:latin typeface="Arial" charset="0"/>
              </a:rPr>
              <a:t>, </a:t>
            </a:r>
            <a:r>
              <a:rPr lang="en-US" altLang="ru-RU" sz="1800" i="1" dirty="0" smtClean="0">
                <a:latin typeface="Arial" charset="0"/>
              </a:rPr>
              <a:t>AODV, DSDV,RPL</a:t>
            </a:r>
            <a:endParaRPr lang="ru-RU" altLang="ru-RU" sz="18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36017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Обслуживание маршрута в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AODV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124744"/>
            <a:ext cx="8229600" cy="496757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маршрута может быть обнаружено…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Из-за пропажи периодических сообщений HELLO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Из-за аварии на связном уровне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 ошибке передачи пакета к следующему лучу (может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быть обнаружена с помощью прослушивания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ретрансляции, если это не конечная точка назначения)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Вышестоящий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(по направлению к источнику) узел,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обнаруживший ошибку, передает пакет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ошибочного маршрута (RERR) с новым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последовательным номером места назначения 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количеством лучей, равным бесконечности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(недостижимый маршрут)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Источник (или другой узел маршрута) может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снова построить путь, послав пакет RREQ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AODV (8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Предположим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что Узел 7 уехал, и связь 6-7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разорвалась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Узел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 посылает пакет RERR с указанием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разрушенного маршрута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RERR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распространяется обратно к Узлу 1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Узел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может начать поиск нового маршрута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9792" y="1268760"/>
            <a:ext cx="34480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ru" sz="24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Преимущества и недостатки протокола маршрутизации AODV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548450" y="1600334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" sz="2000" dirty="0">
                <a:latin typeface="Times New Roman"/>
                <a:ea typeface="Times New Roman"/>
                <a:cs typeface="Times New Roman"/>
                <a:sym typeface="Times New Roman"/>
              </a:rPr>
              <a:t>Преимущества: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ru" sz="2000" dirty="0">
                <a:latin typeface="Times New Roman"/>
                <a:ea typeface="Times New Roman"/>
                <a:cs typeface="Times New Roman"/>
                <a:sym typeface="Times New Roman"/>
              </a:rPr>
              <a:t>  - не создаёт дополнительного трафика при передаче данных по установленному маршруту.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" sz="2000" dirty="0">
                <a:latin typeface="Times New Roman"/>
                <a:ea typeface="Times New Roman"/>
                <a:cs typeface="Times New Roman"/>
                <a:sym typeface="Times New Roman"/>
              </a:rPr>
              <a:t>Недостатки:</a:t>
            </a:r>
          </a:p>
          <a:p>
            <a:pPr lvl="0" indent="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" sz="2000" dirty="0">
                <a:latin typeface="Times New Roman"/>
                <a:ea typeface="Times New Roman"/>
                <a:cs typeface="Times New Roman"/>
                <a:sym typeface="Times New Roman"/>
              </a:rPr>
              <a:t>процесс разбиения на иерархические структуры или домены, результаты которого сильно сказываются на оптимальности маршрутизации сети. </a:t>
            </a:r>
          </a:p>
          <a:p>
            <a:pPr lvl="0" indent="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" sz="2000" dirty="0">
                <a:latin typeface="Times New Roman"/>
                <a:ea typeface="Times New Roman"/>
                <a:cs typeface="Times New Roman"/>
                <a:sym typeface="Times New Roman"/>
              </a:rPr>
              <a:t> наличие постоянного служебного трафика.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ru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Последовательность назначения векторного расстояния (DSDV – Destination-Sequenced Distance Vector )</a:t>
            </a:r>
            <a:endParaRPr lang="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" name="Shape 2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1642834"/>
            <a:ext cx="6643100" cy="3743167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 txBox="1"/>
          <p:nvPr/>
        </p:nvSpPr>
        <p:spPr>
          <a:xfrm>
            <a:off x="347575" y="4873233"/>
            <a:ext cx="8030100" cy="183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DSDV  является высокоэффективным динамическим протоколом маршрутизации для </a:t>
            </a:r>
            <a:r>
              <a:rPr lang="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мобильных Ad hoc </a:t>
            </a:r>
            <a: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 сетей </a:t>
            </a:r>
            <a:r>
              <a:rPr lang="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(MANET)</a:t>
            </a:r>
            <a: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33759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sz="2400" dirty="0">
                <a:latin typeface="Times New Roman" pitchFamily="18" charset="0"/>
                <a:cs typeface="Times New Roman" pitchFamily="18" charset="0"/>
              </a:rPr>
              <a:t>Недостатки проткола DSDV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45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/>
              <a:t>- DSDV требует регулярное обновление своих таблиц маршрутизации, а это использует заряд батареи и небольшой объем пропускной способности, даже когда сеть не используется. 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 sz="1800"/>
              <a:t>- Когда топология сети изменяется, новый порядковый номер необходимо  чтобы он сходился до повторного входа в сеть; Таким образом, DSDV не подходит для очень динамичных сетей. </a:t>
            </a:r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1898088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ru" sz="2400" dirty="0">
                <a:latin typeface="Times New Roman" pitchFamily="18" charset="0"/>
                <a:cs typeface="Times New Roman" pitchFamily="18" charset="0"/>
              </a:rPr>
              <a:t>Маршрутизация в протоколе </a:t>
            </a:r>
            <a:r>
              <a:rPr lang="ru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динамического источника маршрутизации (DSR – Dynamic Source Routing protocol)</a:t>
            </a:r>
            <a:endParaRPr lang="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457200" y="4413967"/>
            <a:ext cx="8229600" cy="189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DSR Протокол разработан для работы с низкими накладными расходами и возможностью быстро реагировать на изменения в сетевом окружении. Сети с маршрутизацией DSR могут масштабироваться до сотен узлов и поддерживают высокую степень мобильности узлов. Однако, задержки в установлении соединения выше, чем в протоколах, использующих таблицы.</a:t>
            </a:r>
          </a:p>
        </p:txBody>
      </p:sp>
      <p:pic>
        <p:nvPicPr>
          <p:cNvPr id="360" name="Shape 3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9376" y="1560600"/>
            <a:ext cx="5323949" cy="3192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4983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400" dirty="0">
                <a:latin typeface="Times New Roman" pitchFamily="18" charset="0"/>
                <a:cs typeface="Times New Roman" pitchFamily="18" charset="0"/>
              </a:rPr>
              <a:t>Недостатки Протокола DSR</a:t>
            </a:r>
          </a:p>
        </p:txBody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❖"/>
            </a:pPr>
            <a:r>
              <a:rPr lang="ru" sz="1800">
                <a:solidFill>
                  <a:srgbClr val="000000"/>
                </a:solidFill>
              </a:rPr>
              <a:t>Несвежая информация кэша маршрутов может привести к несогласованности на этапе восстановления маршрут. 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❖"/>
            </a:pPr>
            <a:r>
              <a:rPr lang="ru" sz="1800">
                <a:solidFill>
                  <a:srgbClr val="000000"/>
                </a:solidFill>
              </a:rPr>
              <a:t>Задержка установления соединения выше, чем в табличных протоколах. Хотя такой протокол хорошо работает в статических и малоподвижных средах, производительность быстро ухудшается с увеличением мобильности. 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❖"/>
            </a:pPr>
            <a:r>
              <a:rPr lang="ru" sz="1800">
                <a:solidFill>
                  <a:srgbClr val="000000"/>
                </a:solidFill>
              </a:rPr>
              <a:t>Кроме того, значительные накладные расходы маршрутизации участвует благодаря механизму источник-маршрутизации, используемой в DSR. Эти накладные расходы маршрутизации прямо пропорциональна длины пути.</a:t>
            </a:r>
          </a:p>
        </p:txBody>
      </p:sp>
    </p:spTree>
    <p:extLst>
      <p:ext uri="{BB962C8B-B14F-4D97-AF65-F5344CB8AC3E}">
        <p14:creationId xmlns:p14="http://schemas.microsoft.com/office/powerpoint/2010/main" val="4880915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Почему не рассматривали </a:t>
            </a:r>
            <a:r>
              <a:rPr lang="ru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другие протоколы??</a:t>
            </a:r>
            <a:endParaRPr lang="ru"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RIP - , </a:t>
            </a:r>
          </a:p>
          <a:p>
            <a:pPr rtl="0">
              <a:spcBef>
                <a:spcPts val="0"/>
              </a:spcBef>
              <a:buNone/>
            </a:pP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EIGRP - , </a:t>
            </a:r>
          </a:p>
          <a:p>
            <a:pPr rtl="0">
              <a:spcBef>
                <a:spcPts val="0"/>
              </a:spcBef>
              <a:buNone/>
            </a:pP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OSPF - ,</a:t>
            </a:r>
          </a:p>
          <a:p>
            <a:pPr rtl="0">
              <a:spcBef>
                <a:spcPts val="0"/>
              </a:spcBef>
              <a:buNone/>
            </a:pP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 IS-IS - ,</a:t>
            </a:r>
          </a:p>
          <a:p>
            <a:pPr rtl="0">
              <a:spcBef>
                <a:spcPts val="0"/>
              </a:spcBef>
              <a:buNone/>
            </a:pP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rtl="0">
              <a:spcBef>
                <a:spcPts val="0"/>
              </a:spcBef>
              <a:buNone/>
            </a:pP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 Эти протоколы используются регулярными компьютерными сетями,  не будем обращать внимание, потому что они помещают слишком тяжелое вычислительное нагрузку в устройстве, которое управляет им, таким образом они не подходят для использования в беспроводных сенсорах  (у которых есть очень ограниченные ресурсы).</a:t>
            </a:r>
          </a:p>
          <a:p>
            <a:pPr rtl="0">
              <a:spcBef>
                <a:spcPts val="0"/>
              </a:spcBef>
              <a:buNone/>
            </a:pP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39008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3031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sz="2400" dirty="0">
                <a:latin typeface="Times New Roman"/>
                <a:ea typeface="Times New Roman"/>
                <a:cs typeface="Times New Roman"/>
                <a:sym typeface="Times New Roman"/>
              </a:rPr>
              <a:t>RIP подобен DSDV 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почему </a:t>
            </a:r>
            <a:r>
              <a:rPr lang="ru" sz="2400" dirty="0">
                <a:latin typeface="Times New Roman"/>
                <a:ea typeface="Times New Roman"/>
                <a:cs typeface="Times New Roman"/>
                <a:sym typeface="Times New Roman"/>
              </a:rPr>
              <a:t>его нельзя принимать?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rtl="0">
              <a:spcBef>
                <a:spcPts val="0"/>
              </a:spcBef>
              <a:buNone/>
            </a:pPr>
            <a:r>
              <a:rPr lang="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RIP </a:t>
            </a: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немного подобен  DSDV, так </a:t>
            </a:r>
            <a:r>
              <a:rPr lang="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как</a:t>
            </a:r>
          </a:p>
          <a:p>
            <a:pPr rtl="0">
              <a:spcBef>
                <a:spcPts val="0"/>
              </a:spcBef>
              <a:buNone/>
            </a:pPr>
            <a:r>
              <a:rPr lang="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- оба </a:t>
            </a: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являются довольно простые  протоколы вектора </a:t>
            </a:r>
            <a:r>
              <a:rPr lang="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расстояния</a:t>
            </a:r>
          </a:p>
          <a:p>
            <a:pPr rtl="0">
              <a:spcBef>
                <a:spcPts val="0"/>
              </a:spcBef>
              <a:buNone/>
            </a:pPr>
            <a:r>
              <a:rPr lang="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оба используют несколько  шагов в качестве показателя, </a:t>
            </a:r>
            <a:endParaRPr lang="ru" sz="18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rtl="0">
              <a:spcBef>
                <a:spcPts val="0"/>
              </a:spcBef>
              <a:buNone/>
            </a:pPr>
            <a:r>
              <a:rPr lang="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RIP </a:t>
            </a: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не </a:t>
            </a:r>
            <a:r>
              <a:rPr lang="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будет </a:t>
            </a: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пригоден для окружающей среде, потому что его дизайн не может справиться с очень частые изменения топологии. </a:t>
            </a:r>
            <a:endParaRPr lang="ru" sz="18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rtl="0">
              <a:spcBef>
                <a:spcPts val="0"/>
              </a:spcBef>
              <a:buNone/>
            </a:pPr>
            <a:r>
              <a:rPr lang="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RIP подходил </a:t>
            </a: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бы для использования в проводных сетях, и не </a:t>
            </a:r>
            <a:r>
              <a:rPr lang="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работает </a:t>
            </a: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в беспроводной среде, где пакеты посылаются через радиопередачу.</a:t>
            </a:r>
          </a:p>
          <a:p>
            <a:pPr rtl="0">
              <a:spcBef>
                <a:spcPts val="0"/>
              </a:spcBef>
              <a:buNone/>
            </a:pP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rtl="0">
              <a:spcBef>
                <a:spcPts val="0"/>
              </a:spcBef>
              <a:buNone/>
            </a:pPr>
            <a:endParaRPr lang="ru"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buNone/>
            </a:pP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81833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5565775"/>
            <a:ext cx="2614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1371600" y="3024188"/>
            <a:ext cx="66055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b="1"/>
              <a:t>СПбГУТ им. проф. М.А. Бонч-Бруевича</a:t>
            </a:r>
            <a:endParaRPr lang="ru-RU" altLang="en-US"/>
          </a:p>
          <a:p>
            <a:pPr eaLnBrk="1" hangingPunct="1"/>
            <a:r>
              <a:rPr lang="ru-RU" altLang="en-US"/>
              <a:t>пр.Большевиков д.22, корп.1, Санкт-Петербург, 193232</a:t>
            </a:r>
          </a:p>
          <a:p>
            <a:pPr eaLnBrk="1" hangingPunct="1"/>
            <a:r>
              <a:rPr lang="ru-RU" altLang="en-US" b="1"/>
              <a:t>Тел.:</a:t>
            </a:r>
            <a:r>
              <a:rPr lang="ru-RU" altLang="en-US"/>
              <a:t> +7 (812) </a:t>
            </a:r>
            <a:r>
              <a:rPr lang="ru-RU" altLang="en-US" b="1"/>
              <a:t>326-31-50</a:t>
            </a:r>
            <a:r>
              <a:rPr lang="ru-RU" altLang="en-US"/>
              <a:t> </a:t>
            </a:r>
            <a:r>
              <a:rPr lang="ru-RU" altLang="en-US" b="1"/>
              <a:t/>
            </a:r>
            <a:br>
              <a:rPr lang="ru-RU" altLang="en-US" b="1"/>
            </a:br>
            <a:r>
              <a:rPr lang="ru-RU" altLang="en-US" b="1"/>
              <a:t>Факс: </a:t>
            </a:r>
            <a:r>
              <a:rPr lang="ru-RU" altLang="en-US"/>
              <a:t>+7 (812) 326-31-59</a:t>
            </a:r>
            <a:r>
              <a:rPr lang="ru-RU" altLang="en-US" b="1"/>
              <a:t/>
            </a:r>
            <a:br>
              <a:rPr lang="ru-RU" altLang="en-US" b="1"/>
            </a:br>
            <a:r>
              <a:rPr lang="ru-RU" altLang="en-US" b="1"/>
              <a:t>E-mail: </a:t>
            </a:r>
            <a:r>
              <a:rPr lang="ru-RU" altLang="en-US"/>
              <a:t>rector@sut.ru, </a:t>
            </a:r>
            <a:r>
              <a:rPr lang="ru-RU" altLang="en-US" b="1" u="sng">
                <a:hlinkClick r:id="rId3"/>
              </a:rPr>
              <a:t>www.</a:t>
            </a:r>
            <a:r>
              <a:rPr lang="en-US" altLang="en-US" b="1" u="sng">
                <a:hlinkClick r:id="rId3"/>
              </a:rPr>
              <a:t>sdnlab.ru</a:t>
            </a:r>
            <a:r>
              <a:rPr lang="en-US" altLang="en-US" b="1"/>
              <a:t> , </a:t>
            </a:r>
            <a:r>
              <a:rPr lang="ru-RU" altLang="en-US" b="1" u="sng">
                <a:hlinkClick r:id="rId3"/>
              </a:rPr>
              <a:t>www.</a:t>
            </a:r>
            <a:r>
              <a:rPr lang="en-US" altLang="en-US" b="1" u="sng">
                <a:hlinkClick r:id="rId3"/>
              </a:rPr>
              <a:t>sut.ru</a:t>
            </a:r>
            <a:r>
              <a:rPr lang="en-US" altLang="en-US" b="1" u="sng"/>
              <a:t> </a:t>
            </a:r>
            <a:endParaRPr lang="ru-RU" altLang="en-US"/>
          </a:p>
          <a:p>
            <a:pPr eaLnBrk="1" hangingPunct="1"/>
            <a:r>
              <a:rPr lang="ru-RU" altLang="en-US"/>
              <a:t/>
            </a:r>
            <a:br>
              <a:rPr lang="ru-RU" altLang="en-US"/>
            </a:br>
            <a:endParaRPr lang="en-US" altLang="en-US"/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1455738" y="944563"/>
            <a:ext cx="6896100" cy="12287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2800" b="1" dirty="0">
                <a:latin typeface="+mn-lt"/>
                <a:cs typeface="Times New Roman" pitchFamily="18" charset="0"/>
              </a:rPr>
              <a:t>Спасибо за внимание!</a:t>
            </a:r>
            <a:endParaRPr lang="ru-RU" sz="2800" b="1" dirty="0">
              <a:latin typeface="+mn-lt"/>
              <a:cs typeface="Times New Roman" pitchFamily="18" charset="0"/>
            </a:endParaRPr>
          </a:p>
        </p:txBody>
      </p:sp>
      <p:pic>
        <p:nvPicPr>
          <p:cNvPr id="5125" name="Picture 2" descr="C:\Users\Аммар\Desktop\8bfD0Dw4zn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0" t="19347" r="34624" b="32770"/>
          <a:stretch>
            <a:fillRect/>
          </a:stretch>
        </p:blipFill>
        <p:spPr bwMode="auto">
          <a:xfrm>
            <a:off x="1590675" y="5473700"/>
            <a:ext cx="197485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85636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Протокол вектора расстояния по запросу (AODV - Ad Hoc On Demand Distance Vector)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890427"/>
            <a:ext cx="8229600" cy="496757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* AODV: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Специализированный протокол вектора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расстояния по запросу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процессе утверждения IETF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Experimental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RFC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Ссылки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C. E. Perkins, E. M. Belding-Royer, and S. R. Das, “Ad hoc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On-Demand Distance Vector (AODV) Routing,” IETF Internet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Draft, draft-ietf-manet-aodv-13.txt, Feb. 17, 2003 (work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progress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 C. E. Perkins and E. M. Royer, “Ad hoc On-Demand Distance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Vector Routing,”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Proceedings 2nd IEEE Workshop on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Mobile Computing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Systems and Applications, February 1999,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pp.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90-100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Концепция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AODV (1)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333486"/>
            <a:ext cx="8572560" cy="496757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Протокол маршрутизации исключительно по запросу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Узел не выполняет поиск маршрута или его поддержку до тех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пор, пока ему не понадобится маршрут к другому узлу или пока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не предложит свои услуги в качестве промежуточного узла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Узлы, находящиеся в стороне активного маршрута, не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поддерживают информацию о маршрутизации и не участвуют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формировании таблицы маршрутизации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Использует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оповещательный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механизм поиска маршрута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Использует маршрутизацию от луча к лучу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Маршрутизация основана на динамической таблице,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поддерживаемой в промежуточных узлах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Аналогичен DSR, но DSR использует маршрутизацию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источника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Концепция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AODV (2)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0050" lvl="1" indent="0">
              <a:lnSpc>
                <a:spcPct val="15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определения наличия местных соединений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используются локальные сообщения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HELLO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Можно уменьшить время отклика на запросы маршрута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Можно инициировать обновление по мере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необходимости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Маршрутам и записям в таблице маршрутизации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присваиваются последовательные номера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Используются для замещения устаревшей информации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узел поддерживает два счетчика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Последовательный счетчик узла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Широковещательный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ID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ru" sz="2400" i="0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Принцип работы протокола маршрутизации AODV</a:t>
            </a:r>
          </a:p>
        </p:txBody>
      </p:sp>
      <p:sp>
        <p:nvSpPr>
          <p:cNvPr id="296" name="Shape 296"/>
          <p:cNvSpPr/>
          <p:nvPr/>
        </p:nvSpPr>
        <p:spPr>
          <a:xfrm>
            <a:off x="1115616" y="5805264"/>
            <a:ext cx="4248600" cy="64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" sz="1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RREQ (</a:t>
            </a:r>
            <a:r>
              <a:rPr lang="ru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Route request )- запроса создания маршрута </a:t>
            </a:r>
            <a:r>
              <a:rPr lang="ru" sz="1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        </a:t>
            </a:r>
            <a:r>
              <a:rPr lang="ru" sz="1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RREP (</a:t>
            </a:r>
            <a:r>
              <a:rPr lang="ru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route reply)- </a:t>
            </a:r>
            <a:r>
              <a:rPr lang="ru" sz="1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обратное сообщение</a:t>
            </a:r>
          </a:p>
        </p:txBody>
      </p:sp>
      <p:cxnSp>
        <p:nvCxnSpPr>
          <p:cNvPr id="297" name="Shape 297"/>
          <p:cNvCxnSpPr>
            <a:stCxn id="298" idx="7"/>
            <a:endCxn id="299" idx="1"/>
          </p:cNvCxnSpPr>
          <p:nvPr/>
        </p:nvCxnSpPr>
        <p:spPr>
          <a:xfrm>
            <a:off x="3211285" y="3379877"/>
            <a:ext cx="993000" cy="0"/>
          </a:xfrm>
          <a:prstGeom prst="straightConnector1">
            <a:avLst/>
          </a:prstGeom>
          <a:noFill/>
          <a:ln w="9525" cap="flat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</p:spPr>
      </p:cxnSp>
      <p:grpSp>
        <p:nvGrpSpPr>
          <p:cNvPr id="2" name="Shape 300"/>
          <p:cNvGrpSpPr/>
          <p:nvPr/>
        </p:nvGrpSpPr>
        <p:grpSpPr>
          <a:xfrm>
            <a:off x="564786" y="2060844"/>
            <a:ext cx="8485974" cy="3528320"/>
            <a:chOff x="827584" y="2060847"/>
            <a:chExt cx="7776736" cy="3528320"/>
          </a:xfrm>
        </p:grpSpPr>
        <p:grpSp>
          <p:nvGrpSpPr>
            <p:cNvPr id="3" name="Shape 301"/>
            <p:cNvGrpSpPr/>
            <p:nvPr/>
          </p:nvGrpSpPr>
          <p:grpSpPr>
            <a:xfrm>
              <a:off x="827584" y="2060847"/>
              <a:ext cx="7776736" cy="3528320"/>
              <a:chOff x="827584" y="1988839"/>
              <a:chExt cx="7776736" cy="3528320"/>
            </a:xfrm>
          </p:grpSpPr>
          <p:sp>
            <p:nvSpPr>
              <p:cNvPr id="302" name="Shape 302"/>
              <p:cNvSpPr/>
              <p:nvPr/>
            </p:nvSpPr>
            <p:spPr>
              <a:xfrm>
                <a:off x="4067944" y="4869160"/>
                <a:ext cx="648000" cy="64800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rgbClr val="395E8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ru" sz="2000" b="1" i="0" u="none" strike="noStrike" cap="none" baseline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</a:t>
                </a:r>
              </a:p>
            </p:txBody>
          </p:sp>
          <p:grpSp>
            <p:nvGrpSpPr>
              <p:cNvPr id="4" name="Shape 303"/>
              <p:cNvGrpSpPr/>
              <p:nvPr/>
            </p:nvGrpSpPr>
            <p:grpSpPr>
              <a:xfrm>
                <a:off x="827584" y="1988839"/>
                <a:ext cx="7776736" cy="3204356"/>
                <a:chOff x="251519" y="3212975"/>
                <a:chExt cx="7776736" cy="3204356"/>
              </a:xfrm>
            </p:grpSpPr>
            <p:sp>
              <p:nvSpPr>
                <p:cNvPr id="304" name="Shape 304"/>
                <p:cNvSpPr/>
                <p:nvPr/>
              </p:nvSpPr>
              <p:spPr>
                <a:xfrm>
                  <a:off x="467543" y="3573016"/>
                  <a:ext cx="648000" cy="648000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>
                  <a:solidFill>
                    <a:srgbClr val="395E8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ru" sz="2000" b="1" i="0" u="none" strike="noStrike" cap="none" baseline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</a:t>
                  </a:r>
                </a:p>
              </p:txBody>
            </p:sp>
            <p:sp>
              <p:nvSpPr>
                <p:cNvPr id="305" name="Shape 305"/>
                <p:cNvSpPr/>
                <p:nvPr/>
              </p:nvSpPr>
              <p:spPr>
                <a:xfrm>
                  <a:off x="899591" y="5301207"/>
                  <a:ext cx="648000" cy="648000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>
                  <a:solidFill>
                    <a:srgbClr val="395E8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ru" sz="2000" b="1" i="0" u="none" strike="noStrike" cap="none" baseline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</a:t>
                  </a:r>
                </a:p>
              </p:txBody>
            </p:sp>
            <p:sp>
              <p:nvSpPr>
                <p:cNvPr id="298" name="Shape 298"/>
                <p:cNvSpPr/>
                <p:nvPr/>
              </p:nvSpPr>
              <p:spPr>
                <a:xfrm>
                  <a:off x="2123727" y="4437112"/>
                  <a:ext cx="648000" cy="648000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>
                  <a:solidFill>
                    <a:srgbClr val="395E8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ru" sz="2000" b="1" i="0" u="none" strike="noStrike" cap="none" baseline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B</a:t>
                  </a:r>
                </a:p>
              </p:txBody>
            </p:sp>
            <p:sp>
              <p:nvSpPr>
                <p:cNvPr id="299" name="Shape 299"/>
                <p:cNvSpPr/>
                <p:nvPr/>
              </p:nvSpPr>
              <p:spPr>
                <a:xfrm>
                  <a:off x="3491880" y="4437112"/>
                  <a:ext cx="648000" cy="648000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>
                  <a:solidFill>
                    <a:srgbClr val="395E8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ru" sz="2000" b="1" i="0" u="none" strike="noStrike" cap="none" baseline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D</a:t>
                  </a:r>
                </a:p>
              </p:txBody>
            </p:sp>
            <p:sp>
              <p:nvSpPr>
                <p:cNvPr id="306" name="Shape 306"/>
                <p:cNvSpPr/>
                <p:nvPr/>
              </p:nvSpPr>
              <p:spPr>
                <a:xfrm>
                  <a:off x="5220071" y="3501007"/>
                  <a:ext cx="648000" cy="648000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>
                  <a:solidFill>
                    <a:srgbClr val="395E8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ru" sz="2000" b="1" i="0" u="none" strike="noStrike" cap="none" baseline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G</a:t>
                  </a:r>
                </a:p>
              </p:txBody>
            </p:sp>
            <p:sp>
              <p:nvSpPr>
                <p:cNvPr id="307" name="Shape 307"/>
                <p:cNvSpPr/>
                <p:nvPr/>
              </p:nvSpPr>
              <p:spPr>
                <a:xfrm>
                  <a:off x="6084167" y="5085183"/>
                  <a:ext cx="648000" cy="648000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>
                  <a:solidFill>
                    <a:srgbClr val="395E8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ru" sz="2000" b="1" i="0" u="none" strike="noStrike" cap="none" baseline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F</a:t>
                  </a:r>
                </a:p>
              </p:txBody>
            </p:sp>
            <p:cxnSp>
              <p:nvCxnSpPr>
                <p:cNvPr id="308" name="Shape 308"/>
                <p:cNvCxnSpPr/>
                <p:nvPr/>
              </p:nvCxnSpPr>
              <p:spPr>
                <a:xfrm>
                  <a:off x="1115616" y="3897051"/>
                  <a:ext cx="1103100" cy="635100"/>
                </a:xfrm>
                <a:prstGeom prst="straightConnector1">
                  <a:avLst/>
                </a:prstGeom>
                <a:noFill/>
                <a:ln w="9525" cap="flat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stealth" w="lg" len="lg"/>
                </a:ln>
              </p:spPr>
            </p:cxnSp>
            <p:cxnSp>
              <p:nvCxnSpPr>
                <p:cNvPr id="309" name="Shape 309"/>
                <p:cNvCxnSpPr/>
                <p:nvPr/>
              </p:nvCxnSpPr>
              <p:spPr>
                <a:xfrm rot="10800000">
                  <a:off x="1020627" y="4126048"/>
                  <a:ext cx="1103100" cy="635100"/>
                </a:xfrm>
                <a:prstGeom prst="straightConnector1">
                  <a:avLst/>
                </a:prstGeom>
                <a:noFill/>
                <a:ln w="9525" cap="flat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stealth" w="lg" len="lg"/>
                </a:ln>
              </p:spPr>
            </p:cxnSp>
            <p:cxnSp>
              <p:nvCxnSpPr>
                <p:cNvPr id="310" name="Shape 310"/>
                <p:cNvCxnSpPr/>
                <p:nvPr/>
              </p:nvCxnSpPr>
              <p:spPr>
                <a:xfrm rot="10800000" flipH="1">
                  <a:off x="1452755" y="4990216"/>
                  <a:ext cx="765899" cy="405899"/>
                </a:xfrm>
                <a:prstGeom prst="straightConnector1">
                  <a:avLst/>
                </a:prstGeom>
                <a:noFill/>
                <a:ln w="9525" cap="flat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stealth" w="lg" len="lg"/>
                </a:ln>
              </p:spPr>
            </p:cxnSp>
            <p:cxnSp>
              <p:nvCxnSpPr>
                <p:cNvPr id="311" name="Shape 311"/>
                <p:cNvCxnSpPr/>
                <p:nvPr/>
              </p:nvCxnSpPr>
              <p:spPr>
                <a:xfrm>
                  <a:off x="395536" y="4797151"/>
                  <a:ext cx="359999" cy="503999"/>
                </a:xfrm>
                <a:prstGeom prst="straightConnector1">
                  <a:avLst/>
                </a:prstGeom>
                <a:noFill/>
                <a:ln w="9525" cap="flat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stealth" w="lg" len="lg"/>
                </a:ln>
              </p:spPr>
            </p:cxnSp>
            <p:cxnSp>
              <p:nvCxnSpPr>
                <p:cNvPr id="312" name="Shape 312"/>
                <p:cNvCxnSpPr/>
                <p:nvPr/>
              </p:nvCxnSpPr>
              <p:spPr>
                <a:xfrm flipH="1">
                  <a:off x="395652" y="4126180"/>
                  <a:ext cx="166799" cy="671100"/>
                </a:xfrm>
                <a:prstGeom prst="straightConnector1">
                  <a:avLst/>
                </a:prstGeom>
                <a:noFill/>
                <a:ln w="9525" cap="flat">
                  <a:solidFill>
                    <a:srgbClr val="C00000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3" name="Shape 313"/>
                <p:cNvCxnSpPr/>
                <p:nvPr/>
              </p:nvCxnSpPr>
              <p:spPr>
                <a:xfrm rot="10800000">
                  <a:off x="2771880" y="4761148"/>
                  <a:ext cx="719999" cy="0"/>
                </a:xfrm>
                <a:prstGeom prst="straightConnector1">
                  <a:avLst/>
                </a:prstGeom>
                <a:noFill/>
                <a:ln w="9525" cap="flat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stealth" w="lg" len="lg"/>
                </a:ln>
              </p:spPr>
            </p:cxnSp>
            <p:cxnSp>
              <p:nvCxnSpPr>
                <p:cNvPr id="314" name="Shape 314"/>
                <p:cNvCxnSpPr/>
                <p:nvPr/>
              </p:nvCxnSpPr>
              <p:spPr>
                <a:xfrm>
                  <a:off x="3815916" y="5085183"/>
                  <a:ext cx="0" cy="1007999"/>
                </a:xfrm>
                <a:prstGeom prst="straightConnector1">
                  <a:avLst/>
                </a:prstGeom>
                <a:noFill/>
                <a:ln w="9525" cap="flat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stealth" w="lg" len="lg"/>
                </a:ln>
              </p:spPr>
            </p:cxnSp>
            <p:cxnSp>
              <p:nvCxnSpPr>
                <p:cNvPr id="315" name="Shape 315"/>
                <p:cNvCxnSpPr/>
                <p:nvPr/>
              </p:nvCxnSpPr>
              <p:spPr>
                <a:xfrm rot="10800000" flipH="1">
                  <a:off x="4139951" y="5638232"/>
                  <a:ext cx="2039100" cy="779100"/>
                </a:xfrm>
                <a:prstGeom prst="straightConnector1">
                  <a:avLst/>
                </a:prstGeom>
                <a:noFill/>
                <a:ln w="9525" cap="flat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stealth" w="lg" len="lg"/>
                </a:ln>
              </p:spPr>
            </p:cxnSp>
            <p:cxnSp>
              <p:nvCxnSpPr>
                <p:cNvPr id="316" name="Shape 316"/>
                <p:cNvCxnSpPr/>
                <p:nvPr/>
              </p:nvCxnSpPr>
              <p:spPr>
                <a:xfrm>
                  <a:off x="4139951" y="4761148"/>
                  <a:ext cx="2039100" cy="418799"/>
                </a:xfrm>
                <a:prstGeom prst="straightConnector1">
                  <a:avLst/>
                </a:prstGeom>
                <a:noFill/>
                <a:ln w="9525" cap="flat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stealth" w="lg" len="lg"/>
                </a:ln>
              </p:spPr>
            </p:cxnSp>
            <p:cxnSp>
              <p:nvCxnSpPr>
                <p:cNvPr id="317" name="Shape 317"/>
                <p:cNvCxnSpPr/>
                <p:nvPr/>
              </p:nvCxnSpPr>
              <p:spPr>
                <a:xfrm rot="10800000">
                  <a:off x="4045067" y="4990419"/>
                  <a:ext cx="2039100" cy="418799"/>
                </a:xfrm>
                <a:prstGeom prst="straightConnector1">
                  <a:avLst/>
                </a:prstGeom>
                <a:noFill/>
                <a:ln w="9525" cap="flat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stealth" w="lg" len="lg"/>
                </a:ln>
              </p:spPr>
            </p:cxnSp>
            <p:cxnSp>
              <p:nvCxnSpPr>
                <p:cNvPr id="318" name="Shape 318"/>
                <p:cNvCxnSpPr/>
                <p:nvPr/>
              </p:nvCxnSpPr>
              <p:spPr>
                <a:xfrm rot="10800000" flipH="1">
                  <a:off x="4045044" y="3824919"/>
                  <a:ext cx="1175099" cy="707099"/>
                </a:xfrm>
                <a:prstGeom prst="straightConnector1">
                  <a:avLst/>
                </a:prstGeom>
                <a:noFill/>
                <a:ln w="9525" cap="flat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stealth" w="lg" len="lg"/>
                </a:ln>
              </p:spPr>
            </p:cxnSp>
            <p:cxnSp>
              <p:nvCxnSpPr>
                <p:cNvPr id="319" name="Shape 319"/>
                <p:cNvCxnSpPr/>
                <p:nvPr/>
              </p:nvCxnSpPr>
              <p:spPr>
                <a:xfrm>
                  <a:off x="5773235" y="4054171"/>
                  <a:ext cx="635100" cy="1031099"/>
                </a:xfrm>
                <a:prstGeom prst="straightConnector1">
                  <a:avLst/>
                </a:prstGeom>
                <a:noFill/>
                <a:ln w="9525" cap="flat">
                  <a:solidFill>
                    <a:srgbClr val="C00000"/>
                  </a:solidFill>
                  <a:prstDash val="dash"/>
                  <a:round/>
                  <a:headEnd type="none" w="med" len="med"/>
                  <a:tailEnd type="stealth" w="lg" len="lg"/>
                </a:ln>
              </p:spPr>
            </p:cxnSp>
            <p:sp>
              <p:nvSpPr>
                <p:cNvPr id="320" name="Shape 320"/>
                <p:cNvSpPr/>
                <p:nvPr/>
              </p:nvSpPr>
              <p:spPr>
                <a:xfrm>
                  <a:off x="755575" y="4365103"/>
                  <a:ext cx="576000" cy="215999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ru" sz="1400" b="1" i="0" u="none" strike="noStrike" cap="none" baseline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RREP</a:t>
                  </a:r>
                </a:p>
              </p:txBody>
            </p:sp>
            <p:sp>
              <p:nvSpPr>
                <p:cNvPr id="321" name="Shape 321"/>
                <p:cNvSpPr/>
                <p:nvPr/>
              </p:nvSpPr>
              <p:spPr>
                <a:xfrm>
                  <a:off x="2843808" y="4869160"/>
                  <a:ext cx="576000" cy="215999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ru" sz="1400" b="1" i="0" u="none" strike="noStrike" cap="none" baseline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RREP</a:t>
                  </a:r>
                </a:p>
              </p:txBody>
            </p:sp>
            <p:sp>
              <p:nvSpPr>
                <p:cNvPr id="322" name="Shape 322"/>
                <p:cNvSpPr/>
                <p:nvPr/>
              </p:nvSpPr>
              <p:spPr>
                <a:xfrm>
                  <a:off x="4716016" y="5301207"/>
                  <a:ext cx="576000" cy="215999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ru" sz="1400" b="1" i="0" u="none" strike="noStrike" cap="none" baseline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RREP</a:t>
                  </a:r>
                </a:p>
              </p:txBody>
            </p:sp>
            <p:sp>
              <p:nvSpPr>
                <p:cNvPr id="323" name="Shape 323"/>
                <p:cNvSpPr/>
                <p:nvPr/>
              </p:nvSpPr>
              <p:spPr>
                <a:xfrm>
                  <a:off x="683568" y="4797151"/>
                  <a:ext cx="719999" cy="215999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ru" sz="1400" b="1" i="0" u="none" strike="noStrike" cap="none" baseline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RREQ</a:t>
                  </a:r>
                </a:p>
              </p:txBody>
            </p:sp>
            <p:sp>
              <p:nvSpPr>
                <p:cNvPr id="324" name="Shape 324"/>
                <p:cNvSpPr/>
                <p:nvPr/>
              </p:nvSpPr>
              <p:spPr>
                <a:xfrm>
                  <a:off x="1619671" y="5373216"/>
                  <a:ext cx="648000" cy="215999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ru" sz="1400" b="1" i="0" u="none" strike="noStrike" cap="none" baseline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RREQ</a:t>
                  </a:r>
                </a:p>
              </p:txBody>
            </p:sp>
            <p:sp>
              <p:nvSpPr>
                <p:cNvPr id="325" name="Shape 325"/>
                <p:cNvSpPr/>
                <p:nvPr/>
              </p:nvSpPr>
              <p:spPr>
                <a:xfrm>
                  <a:off x="1403648" y="3717032"/>
                  <a:ext cx="719999" cy="215999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ru" sz="1400" b="1" i="0" u="none" strike="noStrike" cap="none" baseline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RREQ</a:t>
                  </a:r>
                </a:p>
              </p:txBody>
            </p:sp>
            <p:sp>
              <p:nvSpPr>
                <p:cNvPr id="326" name="Shape 326"/>
                <p:cNvSpPr/>
                <p:nvPr/>
              </p:nvSpPr>
              <p:spPr>
                <a:xfrm>
                  <a:off x="3995935" y="3789039"/>
                  <a:ext cx="719999" cy="215999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ru" sz="1400" b="1" i="0" u="none" strike="noStrike" cap="none" baseline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RREQ</a:t>
                  </a:r>
                </a:p>
              </p:txBody>
            </p:sp>
            <p:sp>
              <p:nvSpPr>
                <p:cNvPr id="327" name="Shape 327"/>
                <p:cNvSpPr/>
                <p:nvPr/>
              </p:nvSpPr>
              <p:spPr>
                <a:xfrm>
                  <a:off x="3059832" y="5517232"/>
                  <a:ext cx="719999" cy="215999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ru" sz="1400" b="1" i="0" u="none" strike="noStrike" cap="none" baseline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RREQ</a:t>
                  </a:r>
                </a:p>
              </p:txBody>
            </p:sp>
            <p:sp>
              <p:nvSpPr>
                <p:cNvPr id="328" name="Shape 328"/>
                <p:cNvSpPr/>
                <p:nvPr/>
              </p:nvSpPr>
              <p:spPr>
                <a:xfrm>
                  <a:off x="4644007" y="4581128"/>
                  <a:ext cx="719999" cy="215999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ru" sz="1400" b="1" i="0" u="none" strike="noStrike" cap="none" baseline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RREQ</a:t>
                  </a:r>
                </a:p>
              </p:txBody>
            </p:sp>
            <p:sp>
              <p:nvSpPr>
                <p:cNvPr id="329" name="Shape 329"/>
                <p:cNvSpPr/>
                <p:nvPr/>
              </p:nvSpPr>
              <p:spPr>
                <a:xfrm>
                  <a:off x="5076055" y="6093296"/>
                  <a:ext cx="719999" cy="215999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ru" sz="1400" b="1" i="0" u="none" strike="noStrike" cap="none" baseline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RREQ</a:t>
                  </a:r>
                </a:p>
              </p:txBody>
            </p:sp>
            <p:sp>
              <p:nvSpPr>
                <p:cNvPr id="330" name="Shape 330"/>
                <p:cNvSpPr/>
                <p:nvPr/>
              </p:nvSpPr>
              <p:spPr>
                <a:xfrm>
                  <a:off x="6084167" y="4221087"/>
                  <a:ext cx="648000" cy="215999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ru" sz="1400" b="1" i="0" u="none" strike="noStrike" cap="none" baseline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RREQ</a:t>
                  </a:r>
                </a:p>
              </p:txBody>
            </p:sp>
            <p:sp>
              <p:nvSpPr>
                <p:cNvPr id="331" name="Shape 331"/>
                <p:cNvSpPr/>
                <p:nvPr/>
              </p:nvSpPr>
              <p:spPr>
                <a:xfrm>
                  <a:off x="251519" y="3212975"/>
                  <a:ext cx="1368299" cy="144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ru" sz="1400" b="1" i="0" u="none" strike="noStrike" cap="none" baseline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отправитель</a:t>
                  </a:r>
                </a:p>
              </p:txBody>
            </p:sp>
            <p:sp>
              <p:nvSpPr>
                <p:cNvPr id="332" name="Shape 332"/>
                <p:cNvSpPr/>
                <p:nvPr/>
              </p:nvSpPr>
              <p:spPr>
                <a:xfrm>
                  <a:off x="6876256" y="5373216"/>
                  <a:ext cx="1152000" cy="144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ru" sz="1400" b="1" i="0" u="none" strike="noStrike" cap="none" baseline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получатель</a:t>
                  </a:r>
                </a:p>
              </p:txBody>
            </p:sp>
          </p:grpSp>
        </p:grpSp>
        <p:sp>
          <p:nvSpPr>
            <p:cNvPr id="333" name="Shape 333"/>
            <p:cNvSpPr/>
            <p:nvPr/>
          </p:nvSpPr>
          <p:spPr>
            <a:xfrm>
              <a:off x="3347864" y="3068959"/>
              <a:ext cx="719999" cy="2159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ru" sz="14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RREQ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Запрос маршрута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AODV (1)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Инициируется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том случае, когда узел хочет соединиться 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другим узлом, но не знает маршрута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Узел-источник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посылает широковещательный пакет 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запросом маршрута (RREQ) своим соседям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619501"/>
            <a:ext cx="28384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Запрос маршрута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AODV (2)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00050" lvl="1" indent="0">
              <a:lnSpc>
                <a:spcPct val="15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Последовательные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номера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lvl="1" indent="0">
              <a:lnSpc>
                <a:spcPct val="150000"/>
              </a:lnSpc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Последовательный номер источника показывает «степень свежести» обратного маршрута к источнику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lvl="1" indent="0">
              <a:lnSpc>
                <a:spcPct val="15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Последовательный номер приемника показывает «степень свежести» обратного маршрута к приемнику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lvl="1" indent="0">
              <a:lnSpc>
                <a:spcPct val="15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Каждый сосед, принимающий RREQ, либо…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lvl="1" indent="0">
              <a:lnSpc>
                <a:spcPct val="150000"/>
              </a:lnSpc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Возвращает пакет с ответом маршрута (RREP), либо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lvl="1" indent="0">
              <a:lnSpc>
                <a:spcPct val="150000"/>
              </a:lnSpc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Пересылает RREQ своим соседям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lvl="1" indent="0">
              <a:lnSpc>
                <a:spcPct val="15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source_addr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broadcast_id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уникально идентифицируют RREQ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lvl="1" indent="0">
              <a:lnSpc>
                <a:spcPct val="150000"/>
              </a:lnSpc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broadcast_id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инкрементируется для каждого посылаемого пакета RREQ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Приемники могут распознать и удалить дублирующие пакеты RREQ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Запрос маршрута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AODV (3)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4967573"/>
          </a:xfrm>
        </p:spPr>
        <p:txBody>
          <a:bodyPr/>
          <a:lstStyle/>
          <a:p>
            <a:pPr marL="400050" lvl="1" indent="0">
              <a:lnSpc>
                <a:spcPct val="15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узел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не может ответить на RREQ, то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Узел инкрементирует счетчик лучей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Узел сохраняет информацию, необходимую для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поддержки обратного маршрута (AODV предполагает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наличие симметричных соединений):</a:t>
            </a:r>
          </a:p>
          <a:p>
            <a:pPr marL="800100" lvl="2" indent="0">
              <a:lnSpc>
                <a:spcPct val="150000"/>
              </a:lnSpc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○ Идентификатор соседа, который прислал данный</a:t>
            </a:r>
          </a:p>
          <a:p>
            <a:pPr marL="800100" lvl="2" indent="0">
              <a:lnSpc>
                <a:spcPct val="150000"/>
              </a:lnSpc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пакет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RREQ</a:t>
            </a:r>
          </a:p>
          <a:p>
            <a:pPr marL="800100" lvl="2" indent="0">
              <a:lnSpc>
                <a:spcPct val="150000"/>
              </a:lnSpc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○ IP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адрес места назначения</a:t>
            </a:r>
          </a:p>
          <a:p>
            <a:pPr marL="800100" lvl="2" indent="0">
              <a:lnSpc>
                <a:spcPct val="150000"/>
              </a:lnSpc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○ IP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адрес источника</a:t>
            </a:r>
          </a:p>
          <a:p>
            <a:pPr marL="800100" lvl="2" indent="0">
              <a:lnSpc>
                <a:spcPct val="150000"/>
              </a:lnSpc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○ Широковещательный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ID</a:t>
            </a:r>
          </a:p>
          <a:p>
            <a:pPr marL="800100" lvl="2" indent="0">
              <a:lnSpc>
                <a:spcPct val="150000"/>
              </a:lnSpc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○ Последовательный номер узла источника</a:t>
            </a:r>
          </a:p>
          <a:p>
            <a:pPr marL="800100" lvl="2" indent="0">
              <a:lnSpc>
                <a:spcPct val="150000"/>
              </a:lnSpc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○ Время истечения записи для обратного маршрута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24</TotalTime>
  <Words>1625</Words>
  <Application>Microsoft Office PowerPoint</Application>
  <PresentationFormat>Экран (4:3)</PresentationFormat>
  <Paragraphs>241</Paragraphs>
  <Slides>29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Тема1</vt:lpstr>
      <vt:lpstr>Презентация PowerPoint</vt:lpstr>
      <vt:lpstr>Сетевой уровень</vt:lpstr>
      <vt:lpstr>Протокол вектора расстояния по запросу (AODV - Ad Hoc On Demand Distance Vector)</vt:lpstr>
      <vt:lpstr>Концепция AODV (1) </vt:lpstr>
      <vt:lpstr>Концепция AODV (2) </vt:lpstr>
      <vt:lpstr>Принцип работы протокола маршрутизации AODV</vt:lpstr>
      <vt:lpstr>Запрос маршрута AODV (1) </vt:lpstr>
      <vt:lpstr>Запрос маршрута AODV (2) </vt:lpstr>
      <vt:lpstr>Запрос маршрута AODV (3) </vt:lpstr>
      <vt:lpstr>Обмен сообщениями в протоколе AODV</vt:lpstr>
      <vt:lpstr>Пример AODV (1)  </vt:lpstr>
      <vt:lpstr>Пример AODV (2)  </vt:lpstr>
      <vt:lpstr>Пример AODV (3)  </vt:lpstr>
      <vt:lpstr>Пример AODV (4)  </vt:lpstr>
      <vt:lpstr>Ответ о маршруте AODV (1)  </vt:lpstr>
      <vt:lpstr>Ответ о маршруте AODV (2)  </vt:lpstr>
      <vt:lpstr>Пример AODV (5)  </vt:lpstr>
      <vt:lpstr>Пример AODV (6)  </vt:lpstr>
      <vt:lpstr>Пример AODV (7)  </vt:lpstr>
      <vt:lpstr>Обслуживание маршрута в AODV  </vt:lpstr>
      <vt:lpstr>Пример AODV (8)  </vt:lpstr>
      <vt:lpstr>Преимущества и недостатки протокола маршрутизации AODV</vt:lpstr>
      <vt:lpstr>Последовательность назначения векторного расстояния (DSDV – Destination-Sequenced Distance Vector )</vt:lpstr>
      <vt:lpstr>Недостатки проткола DSDV</vt:lpstr>
      <vt:lpstr>Маршрутизация в протоколе динамического источника маршрутизации (DSR – Dynamic Source Routing protocol)</vt:lpstr>
      <vt:lpstr>Недостатки Протокола DSR</vt:lpstr>
      <vt:lpstr>Почему не рассматривали другие протоколы??</vt:lpstr>
      <vt:lpstr>RIP подобен DSDV  почему его нельзя принимать?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Мутханна Аммар   Кафедра СС и ПД Санкт-Петербургский государственный университет телекоммуникаций им. проф. М.А.Бонч-Бруевича.</dc:title>
  <dc:creator>1</dc:creator>
  <cp:lastModifiedBy>Аммар</cp:lastModifiedBy>
  <cp:revision>8</cp:revision>
  <dcterms:created xsi:type="dcterms:W3CDTF">2017-03-19T15:58:55Z</dcterms:created>
  <dcterms:modified xsi:type="dcterms:W3CDTF">2017-04-24T02:02:09Z</dcterms:modified>
</cp:coreProperties>
</file>